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aleway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39" Type="http://schemas.openxmlformats.org/officeDocument/2006/relationships/slide" Target="slides/slide34.xml"/><Relationship Id="rId26" Type="http://schemas.openxmlformats.org/officeDocument/2006/relationships/slide" Target="slides/slide21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42" Type="http://schemas.openxmlformats.org/officeDocument/2006/relationships/slide" Target="slides/slide37.xml"/><Relationship Id="rId47" Type="http://schemas.openxmlformats.org/officeDocument/2006/relationships/font" Target="fonts/Raleway-boldItalic.fntdata"/><Relationship Id="rId34" Type="http://schemas.openxmlformats.org/officeDocument/2006/relationships/slide" Target="slides/slide29.xml"/><Relationship Id="rId21" Type="http://schemas.openxmlformats.org/officeDocument/2006/relationships/slide" Target="slides/slide16.xml"/><Relationship Id="rId50" Type="http://schemas.openxmlformats.org/officeDocument/2006/relationships/font" Target="fonts/Lato-italic.fntdata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29" Type="http://schemas.openxmlformats.org/officeDocument/2006/relationships/slide" Target="slides/slide24.xml"/><Relationship Id="rId16" Type="http://schemas.openxmlformats.org/officeDocument/2006/relationships/slide" Target="slides/slide11.xml"/><Relationship Id="rId40" Type="http://schemas.openxmlformats.org/officeDocument/2006/relationships/slide" Target="slides/slide35.xml"/><Relationship Id="rId45" Type="http://schemas.openxmlformats.org/officeDocument/2006/relationships/font" Target="fonts/Raleway-bold.fntdata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24" Type="http://schemas.openxmlformats.org/officeDocument/2006/relationships/slide" Target="slides/slide19.xml"/><Relationship Id="rId11" Type="http://schemas.openxmlformats.org/officeDocument/2006/relationships/slide" Target="slides/slide6.xml"/><Relationship Id="rId53" Type="http://schemas.openxmlformats.org/officeDocument/2006/relationships/customXml" Target="../customXml/item2.xml"/><Relationship Id="rId5" Type="http://schemas.openxmlformats.org/officeDocument/2006/relationships/notesMaster" Target="notesMasters/notesMaster1.xml"/><Relationship Id="rId44" Type="http://schemas.openxmlformats.org/officeDocument/2006/relationships/font" Target="fonts/Raleway-regular.fntdata"/><Relationship Id="rId31" Type="http://schemas.openxmlformats.org/officeDocument/2006/relationships/slide" Target="slides/slide26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52" Type="http://schemas.openxmlformats.org/officeDocument/2006/relationships/customXml" Target="../customXml/item1.xml"/><Relationship Id="rId43" Type="http://schemas.openxmlformats.org/officeDocument/2006/relationships/slide" Target="slides/slide3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14" Type="http://schemas.openxmlformats.org/officeDocument/2006/relationships/slide" Target="slides/slide9.xml"/><Relationship Id="rId8" Type="http://schemas.openxmlformats.org/officeDocument/2006/relationships/slide" Target="slides/slide3.xml"/><Relationship Id="rId51" Type="http://schemas.openxmlformats.org/officeDocument/2006/relationships/font" Target="fonts/Lato-boldItalic.fntdata"/><Relationship Id="rId3" Type="http://schemas.openxmlformats.org/officeDocument/2006/relationships/presProps" Target="presProps.xml"/><Relationship Id="rId46" Type="http://schemas.openxmlformats.org/officeDocument/2006/relationships/font" Target="fonts/Raleway-italic.fntdata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5" Type="http://schemas.openxmlformats.org/officeDocument/2006/relationships/slide" Target="slides/slide20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41" Type="http://schemas.openxmlformats.org/officeDocument/2006/relationships/slide" Target="slides/slide36.xml"/><Relationship Id="rId20" Type="http://schemas.openxmlformats.org/officeDocument/2006/relationships/slide" Target="slides/slide15.xml"/><Relationship Id="rId54" Type="http://schemas.openxmlformats.org/officeDocument/2006/relationships/customXml" Target="../customXml/item3.xml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49" Type="http://schemas.openxmlformats.org/officeDocument/2006/relationships/font" Target="fonts/Lato-bold.fntdata"/><Relationship Id="rId36" Type="http://schemas.openxmlformats.org/officeDocument/2006/relationships/slide" Target="slides/slide31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5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9d3491ec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9d3491ec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9d3491ec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9d3491ec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9d3491ec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9d3491ec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5dc2364e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5dc2364e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9d3491ec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9d3491ec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9d3491ec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9d3491ec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9d3491ec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c9d3491ec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a2a3776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a2a3776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9d3491ecf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9d3491ecf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9d3491ec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9d3491ec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ed3527ff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ed3527ff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9d3491ecf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9d3491ec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5dc2364e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c5dc2364e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9d3491ec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9d3491ec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9d3491ec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9d3491ec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9d3491ec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9d3491ec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9d3491ecf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9d3491ecf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9d3491ecf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9d3491ec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b5ccdf69f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b5ccdf69f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9d3491ecf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9d3491ecf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9d3491ecf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9d3491ecf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9d3491ec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9d3491ec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c9d3491ecf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c9d3491ecf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9d3491ecf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9d3491ecf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c9d3491ecf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c9d3491ecf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c9d3491ecf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c9d3491ecf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9d3491ecf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c9d3491ec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c9d3491ecf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c9d3491ecf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c9d3491ecf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c9d3491ec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c9d3491ecf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c9d3491ecf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c9d3491ec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c9d3491ec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9d3491ec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9d3491ec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9d3491ec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9d3491ec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9d3491ec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9d3491ec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9d3491ec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9d3491ec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9d3491ec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9d3491ec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9d3491ec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9d3491ec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google.com/document/d/1ETLxR8Tc0UJcnDxJWldoYV9rKbAFoBZb8fbh79iQQmM/edit?usp=sharing" TargetMode="External"/><Relationship Id="rId4" Type="http://schemas.openxmlformats.org/officeDocument/2006/relationships/hyperlink" Target="https://docs.google.com/document/d/1xfgRPAUWl-3fqb0peeswV7N1EDh6RWRu5TnaUc0PQL8/edit?usp=sharing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rive.google.com/file/d/1i5UGZkDKWmkIbp-pq3Ls8PBlp8TsvvWa/view?usp=sharing" TargetMode="External"/><Relationship Id="rId4" Type="http://schemas.openxmlformats.org/officeDocument/2006/relationships/hyperlink" Target="https://docs.google.com/document/d/1ETLxR8Tc0UJcnDxJWldoYV9rKbAFoBZb8fbh79iQQmM/edit?usp=sharing" TargetMode="External"/><Relationship Id="rId5" Type="http://schemas.openxmlformats.org/officeDocument/2006/relationships/hyperlink" Target="https://docs.google.com/document/d/1xfgRPAUWl-3fqb0peeswV7N1EDh6RWRu5TnaUc0PQL8/edit?usp=sharing" TargetMode="External"/><Relationship Id="rId6" Type="http://schemas.openxmlformats.org/officeDocument/2006/relationships/image" Target="../media/image8.png"/><Relationship Id="rId7" Type="http://schemas.openxmlformats.org/officeDocument/2006/relationships/image" Target="../media/image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drive.google.com/file/d/1i5UGZkDKWmkIbp-pq3Ls8PBlp8TsvvWa/view?usp=sharing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9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docs.google.com/document/d/1ETLxR8Tc0UJcnDxJWldoYV9rKbAFoBZb8fbh79iQQmM/edit?usp=sharing" TargetMode="External"/><Relationship Id="rId4" Type="http://schemas.openxmlformats.org/officeDocument/2006/relationships/hyperlink" Target="https://docs.google.com/document/d/1xfgRPAUWl-3fqb0peeswV7N1EDh6RWRu5TnaUc0PQL8/edit?usp=sharing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</a:t>
            </a:r>
            <a:r>
              <a:rPr lang="ro"/>
              <a:t>Avansați</a:t>
            </a:r>
            <a:r>
              <a:rPr lang="ro"/>
              <a:t> 2021</a:t>
            </a:r>
            <a:br>
              <a:rPr lang="ro"/>
            </a:br>
            <a:r>
              <a:rPr lang="ro"/>
              <a:t>c-6</a:t>
            </a:r>
            <a:br>
              <a:rPr lang="ro"/>
            </a:br>
            <a:r>
              <a:rPr lang="ro" sz="3300"/>
              <a:t>Randomized Algorithms</a:t>
            </a:r>
            <a:endParaRPr sz="33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Exemplu de problemă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829" y="483925"/>
            <a:ext cx="3464170" cy="19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br>
              <a:rPr b="1" lang="ro"/>
            </a:br>
            <a:endParaRPr b="1"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3400" y="503150"/>
            <a:ext cx="2925151" cy="195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829" y="483925"/>
            <a:ext cx="3464170" cy="19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Alternative: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 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01" name="Google Shape;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Strassen (1969). O(n</a:t>
            </a:r>
            <a:r>
              <a:rPr b="1" baseline="30000" lang="ro"/>
              <a:t>log7</a:t>
            </a:r>
            <a:r>
              <a:rPr b="1" lang="ro"/>
              <a:t>)=O(n</a:t>
            </a:r>
            <a:r>
              <a:rPr b="1" baseline="30000" lang="ro"/>
              <a:t>2,81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Multiplication: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 - două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efectuăm calculul</a:t>
            </a:r>
            <a:br>
              <a:rPr b="1" lang="ro"/>
            </a:br>
            <a:r>
              <a:rPr b="1" lang="ro"/>
              <a:t>AxB.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Alternative: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Implementare naivă. Complexitate: O(n</a:t>
            </a:r>
            <a:r>
              <a:rPr b="1" baseline="30000" lang="ro"/>
              <a:t>3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Strassen (1969). O(n</a:t>
            </a:r>
            <a:r>
              <a:rPr b="1" baseline="30000" lang="ro"/>
              <a:t>log7</a:t>
            </a:r>
            <a:r>
              <a:rPr b="1" lang="ro"/>
              <a:t>)=O(n</a:t>
            </a:r>
            <a:r>
              <a:rPr b="1" baseline="30000" lang="ro"/>
              <a:t>2,81</a:t>
            </a:r>
            <a:r>
              <a:rPr b="1" lang="ro"/>
              <a:t>)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Coppersmith-Winograd (1990). O(n</a:t>
            </a:r>
            <a:r>
              <a:rPr b="1" baseline="30000" lang="ro"/>
              <a:t>2,376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25" name="Google Shape;2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Se poate mai bine decât ”calea directă”?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Cuprins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Descriere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Probleme: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Check Matrix multiplication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Quicksort</a:t>
            </a:r>
            <a:br>
              <a:rPr b="1" lang="ro"/>
            </a:b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Monte Carlo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729450" y="2078875"/>
            <a:ext cx="62934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Matrix  Multiplication Check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A,B,C - trei matrici pătratice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. Dorim să </a:t>
            </a:r>
            <a:r>
              <a:rPr b="1" lang="ro" u="sng"/>
              <a:t>verificăm</a:t>
            </a:r>
            <a:r>
              <a:rPr b="1" lang="ro"/>
              <a:t> dacă AxB=C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Se poate mai bine decât ”calea directă”?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DA!</a:t>
            </a:r>
            <a:br>
              <a:rPr b="1" lang="ro"/>
            </a:br>
            <a:endParaRPr b="1"/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48" name="Google Shape;248;p33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Algoritm probabilist cu </a:t>
            </a:r>
            <a:r>
              <a:rPr b="1" lang="ro"/>
              <a:t>următoarele</a:t>
            </a:r>
            <a:r>
              <a:rPr b="1" lang="ro"/>
              <a:t> </a:t>
            </a:r>
            <a:r>
              <a:rPr b="1" lang="ro"/>
              <a:t>proprietăți</a:t>
            </a:r>
            <a:r>
              <a:rPr b="1" lang="ro"/>
              <a:t>:</a:t>
            </a:r>
            <a:br>
              <a:rPr b="1" lang="ro"/>
            </a:b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Fie A, B, C - matricile din problemă. </a:t>
            </a:r>
            <a:endParaRPr b="1"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Dacă AxB=C, atunci algoritmul va returna </a:t>
            </a:r>
            <a:r>
              <a:rPr b="1" lang="ro" u="sng"/>
              <a:t>întotdeauna ”</a:t>
            </a:r>
            <a:r>
              <a:rPr b="1" i="1" lang="ro" u="sng"/>
              <a:t>DA</a:t>
            </a:r>
            <a:r>
              <a:rPr b="1" lang="ro" u="sng"/>
              <a:t>”</a:t>
            </a:r>
            <a:endParaRPr b="1" u="sng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Dacă AxB≠C, atunci algoritmul va returna ”</a:t>
            </a:r>
            <a:r>
              <a:rPr b="1" i="1" lang="ro"/>
              <a:t>NU</a:t>
            </a:r>
            <a:r>
              <a:rPr b="1" lang="ro"/>
              <a:t>” cu o probabilitate &gt;1/2</a:t>
            </a:r>
            <a:endParaRPr b="1"/>
          </a:p>
        </p:txBody>
      </p:sp>
      <p:pic>
        <p:nvPicPr>
          <p:cNvPr id="249" name="Google Shape;2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3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57" name="Google Shape;257;p34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Problemă: A,B,C - 3 matrici pătrate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; Trebuie să verificăm dacă AxB=C.</a:t>
            </a:r>
            <a:endParaRPr b="1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/>
          </a:p>
        </p:txBody>
      </p:sp>
      <p:pic>
        <p:nvPicPr>
          <p:cNvPr id="258" name="Google Shape;25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4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66" name="Google Shape;266;p35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Problemă: A,B,C - 3 matrici pătrate de dimensiune </a:t>
            </a:r>
            <a:r>
              <a:rPr b="1" i="1" lang="ro"/>
              <a:t>n</a:t>
            </a:r>
            <a:r>
              <a:rPr b="1" lang="ro"/>
              <a:t>x</a:t>
            </a:r>
            <a:r>
              <a:rPr b="1" i="1" lang="ro"/>
              <a:t>n</a:t>
            </a:r>
            <a:r>
              <a:rPr b="1" lang="ro"/>
              <a:t>; Trebuie să verificăm dacă AxB=C.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</p:txBody>
      </p:sp>
      <p:pic>
        <p:nvPicPr>
          <p:cNvPr id="267" name="Google Shape;2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5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75" name="Google Shape;275;p36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6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6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Complexitate?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85" name="Google Shape;285;p37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86" name="Google Shape;28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7"/>
          <p:cNvPicPr preferRelativeResize="0"/>
          <p:nvPr/>
        </p:nvPicPr>
        <p:blipFill rotWithShape="1">
          <a:blip r:embed="rId4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7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Complexitate: O(n</a:t>
            </a:r>
            <a:r>
              <a:rPr b="1" baseline="30000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b="1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Monte Carlo: Frievald’s Algorithm </a:t>
            </a:r>
            <a:endParaRPr/>
          </a:p>
        </p:txBody>
      </p:sp>
      <p:sp>
        <p:nvSpPr>
          <p:cNvPr id="295" name="Google Shape;295;p38"/>
          <p:cNvSpPr txBox="1"/>
          <p:nvPr>
            <p:ph idx="1" type="body"/>
          </p:nvPr>
        </p:nvSpPr>
        <p:spPr>
          <a:xfrm>
            <a:off x="729450" y="2078875"/>
            <a:ext cx="62142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/>
              <a:t>Soluție: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Generam un vector binar </a:t>
            </a:r>
            <a:r>
              <a:rPr b="1" i="1" lang="ro" sz="2000"/>
              <a:t>r</a:t>
            </a:r>
            <a:r>
              <a:rPr b="1" lang="ro" sz="2000"/>
              <a:t> de lungime </a:t>
            </a:r>
            <a:r>
              <a:rPr b="1" i="1" lang="ro" sz="2000"/>
              <a:t>n</a:t>
            </a:r>
            <a:r>
              <a:rPr b="1" lang="ro" sz="2000"/>
              <a:t> cu Pr[r</a:t>
            </a:r>
            <a:r>
              <a:rPr b="1" baseline="-25000" lang="ro" sz="2000"/>
              <a:t>i</a:t>
            </a:r>
            <a:r>
              <a:rPr b="1" lang="ro" sz="2000"/>
              <a:t>=1]=½.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Dacă Ax(Br)=Cr, return ”DA”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ro" sz="2000"/>
              <a:t>Altfel return ”NU”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500" u="sng"/>
              <a:t>Observație: </a:t>
            </a:r>
            <a:r>
              <a:rPr b="1" lang="ro" sz="1500"/>
              <a:t>Dacă</a:t>
            </a:r>
            <a:r>
              <a:rPr b="1" lang="ro" sz="1500"/>
              <a:t> AxB≠C, atunci Pr[Ax(Br)≠Cr]≥1/2 </a:t>
            </a:r>
            <a:endParaRPr b="1"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1500"/>
              <a:t>Justificare: </a:t>
            </a:r>
            <a:r>
              <a:rPr b="1" lang="ro" sz="1500" u="sng">
                <a:solidFill>
                  <a:schemeClr val="hlink"/>
                </a:solidFill>
                <a:hlinkClick r:id="rId3"/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hlink"/>
                </a:solidFill>
                <a:hlinkClick r:id="rId4"/>
              </a:rPr>
              <a:t>Seria 24</a:t>
            </a:r>
            <a:r>
              <a:rPr b="1" lang="ro" sz="1500"/>
              <a:t>; Pt simplitate vom presupune ca matricile sunt binare (doar elemente de 0 si 1)</a:t>
            </a:r>
            <a:endParaRPr b="1" sz="1500"/>
          </a:p>
        </p:txBody>
      </p:sp>
      <p:pic>
        <p:nvPicPr>
          <p:cNvPr id="296" name="Google Shape;29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8"/>
          <p:cNvPicPr preferRelativeResize="0"/>
          <p:nvPr/>
        </p:nvPicPr>
        <p:blipFill rotWithShape="1">
          <a:blip r:embed="rId6">
            <a:alphaModFix/>
          </a:blip>
          <a:srcRect b="12914" l="5705" r="5278" t="12089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8"/>
          <p:cNvSpPr txBox="1"/>
          <p:nvPr/>
        </p:nvSpPr>
        <p:spPr>
          <a:xfrm>
            <a:off x="7111575" y="2643150"/>
            <a:ext cx="182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Complexitate: O(n</a:t>
            </a:r>
            <a:r>
              <a:rPr b="1" baseline="30000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ro" sz="1300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b="1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05" name="Google Shape;305;p3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06" name="Google Shape;3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14" name="Google Shape;314;p4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Algoritm Bazat pe strategia Divide-et-Impera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Primește ca input un șir A de elemente comparabile, Reurnează șirul A sortat. 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Sortează oarecum asemănător ca sortarea prin inserție: la fiecare pas se fixează un element pe poziția sa.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15" name="Google Shape;3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23" name="Google Shape;323;p41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r>
              <a:rPr lang="ro" sz="1900"/>
              <a:t>(C.A.R. Hoare, Moscova, 1959)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Pașii: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Divide: se alege un element </a:t>
            </a:r>
            <a:r>
              <a:rPr i="1" lang="ro" sz="1900"/>
              <a:t>x</a:t>
            </a:r>
            <a:r>
              <a:rPr lang="ro" sz="1900"/>
              <a:t> din șirul A pe post de pivot. Se partiționează A în L (elementele &lt;x), G (elementele &gt;x) și E (elementele =x).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Conquer: </a:t>
            </a:r>
            <a:r>
              <a:rPr lang="ro" sz="1900"/>
              <a:t>aplicăm</a:t>
            </a:r>
            <a:r>
              <a:rPr lang="ro" sz="1900"/>
              <a:t> recursiv sortarea pe șirurile L, respectiv G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Combinare: ...</a:t>
            </a:r>
            <a:endParaRPr sz="1900"/>
          </a:p>
        </p:txBody>
      </p:sp>
      <p:pic>
        <p:nvPicPr>
          <p:cNvPr id="324" name="Google Shape;32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725" y="464900"/>
            <a:ext cx="2032425" cy="20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</a:t>
            </a:r>
            <a:r>
              <a:rPr lang="ro"/>
              <a:t>probabilisti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sunt?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32" name="Google Shape;332;p42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Basic </a:t>
            </a:r>
            <a:r>
              <a:rPr b="1" lang="ro" sz="1900" u="sng"/>
              <a:t>Quicksort.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Alegem pivotul x ca fiind fie A[1], fie A[n]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În mod repetat eliminăm fiecare element y din A</a:t>
            </a:r>
            <a:endParaRPr sz="1900"/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inserăm y fie în L, G, sau E, în funcție de relația față de x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Fiecare inserție și ștergere durează O(1)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Partiționarea durează O(n)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33" name="Google Shape;33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40" name="Google Shape;340;p4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Basic Quicksort.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Alegem pivotul x ca fiind fie A[1], fie A[n]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În mod repetat eliminăm fiecare element y din A</a:t>
            </a:r>
            <a:endParaRPr sz="1900"/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inserăm y fie în L, G, sau E, în funcție de relația față de x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Fiecare inserție și ștergere durează O(1)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Partiționarea durează O(n)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 sz="1900"/>
              <a:t>detalii în </a:t>
            </a:r>
            <a:r>
              <a:rPr lang="ro" sz="1900" u="sng">
                <a:solidFill>
                  <a:schemeClr val="hlink"/>
                </a:solidFill>
                <a:hlinkClick r:id="rId3"/>
              </a:rPr>
              <a:t>CLRS </a:t>
            </a:r>
            <a:r>
              <a:rPr lang="ro" sz="1900"/>
              <a:t>pag 171; Analiza algortimului: </a:t>
            </a:r>
            <a:r>
              <a:rPr b="1" lang="ro" sz="15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lang="ro" sz="1900"/>
              <a:t> -O(n</a:t>
            </a:r>
            <a:r>
              <a:rPr baseline="30000" lang="ro" sz="1900"/>
              <a:t>2</a:t>
            </a:r>
            <a:r>
              <a:rPr lang="ro" sz="1900"/>
              <a:t>)</a:t>
            </a:r>
            <a:endParaRPr sz="1900"/>
          </a:p>
        </p:txBody>
      </p:sp>
      <p:pic>
        <p:nvPicPr>
          <p:cNvPr id="341" name="Google Shape;341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48" name="Google Shape;348;p4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 sz="1900"/>
              <a:t>Q: Cum să asigurăm ca găsim un pivot bun?</a:t>
            </a:r>
            <a:endParaRPr sz="1900"/>
          </a:p>
        </p:txBody>
      </p:sp>
      <p:pic>
        <p:nvPicPr>
          <p:cNvPr id="349" name="Google Shape;3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56" name="Google Shape;356;p4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Q: Cum să asigurăm ca găsim un pivot bun?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A: Găsirea medianei!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Q: Timp?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57" name="Google Shape;35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64" name="Google Shape;364;p4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Quicksort. </a:t>
            </a:r>
            <a:endParaRPr b="1" sz="19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Q: Cum să asigurăm ca găsim un pivot bun?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A: Găsirea medianei!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Q: Timp?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 sz="1900"/>
              <a:t>A: Găsirea medianei se face în timp asimptotic liniar!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65" name="Google Shape;3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72" name="Google Shape;372;p47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Quicksort: Median selected as Pivot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Ne asigură faptul că L și G sunt mereu echilibrate ca mărime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Analiză complexitate: -prima Θ(n) este din cauza selectiei medianei, iar a doua pentru pasul de partiție.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Avem: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T&lt;/mi&gt;&lt;mfenced&gt;&lt;mi&gt;n&lt;/mi&gt;&lt;/mfenced&gt;&lt;mo&gt;=&lt;/mo&gt;&lt;mn&gt;2&lt;/mn&gt;&lt;mi&gt;T&lt;/mi&gt;&lt;mfenced&gt;&lt;mfrac&gt;&lt;mi&gt;n&lt;/mi&gt;&lt;mn&gt;2&lt;/mn&gt;&lt;/mfrac&gt;&lt;/mfenced&gt;&lt;mo&gt;+&lt;/mo&gt;&lt;mi&gt;&amp;#x3B8;&lt;/mi&gt;&lt;mfenced&gt;&lt;mi&gt;n&lt;/mi&gt;&lt;/mfenced&gt;&lt;mo&gt;+&lt;/mo&gt;&lt;mi&gt;&amp;#x3B8;&lt;/mi&gt;&lt;mfenced&gt;&lt;mi&gt;n&lt;/mi&gt;&lt;/mfenced&gt;&lt;mspace linebreak=&quot;newline&quot;/&gt;&lt;mi&gt;T&lt;/mi&gt;&lt;mfenced&gt;&lt;mi&gt;n&lt;/mi&gt;&lt;/mfenced&gt;&lt;mo&gt;=&lt;/mo&gt;&lt;mi&gt;&amp;#x3B8;&lt;/mi&gt;&lt;mfenced&gt;&lt;mrow&gt;&lt;mi&gt;n&lt;/mi&gt;&lt;mo&gt;&amp;#xB7;&lt;/mo&gt;&lt;msub&gt;&lt;mi&gt;log&lt;/mi&gt;&lt;mn&gt;2&lt;/mn&gt;&lt;/msub&gt;&lt;mi&gt;n&lt;/mi&gt;&lt;/mrow&gt;&lt;/mfenced&gt;&lt;/math&gt;" id="375" name="Google Shape;375;p47" title="T open parentheses n close parentheses equals 2 T open parentheses n over 2 close parentheses plus theta open parentheses n close parentheses plus theta open parentheses n close parentheses&#10;T open parentheses n close parentheses equals theta open parentheses n times log subscript 2 n close parenthese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68925" y="3612326"/>
            <a:ext cx="2300723" cy="8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81" name="Google Shape;381;p4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Quicksort: Median selected as Pivot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Ne asigură faptul că L și G sunt mereu echilibrate ca mărime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Analiză complexitate: -prima Θ(n) este din cauza selectiei medianei, iar a doua pentru pasul de partiție.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Avem: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 sz="1900"/>
              <a:t>In practică acest algoritm </a:t>
            </a:r>
            <a:r>
              <a:rPr b="1" lang="ro" sz="1900" u="sng"/>
              <a:t>perfomează mai prost</a:t>
            </a:r>
            <a:r>
              <a:rPr lang="ro" sz="1900"/>
              <a:t> decât varianta Basic.</a:t>
            </a:r>
            <a:endParaRPr sz="1900"/>
          </a:p>
        </p:txBody>
      </p:sp>
      <p:pic>
        <p:nvPicPr>
          <p:cNvPr id="382" name="Google Shape;38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T&lt;/mi&gt;&lt;mfenced&gt;&lt;mi&gt;n&lt;/mi&gt;&lt;/mfenced&gt;&lt;mo&gt;=&lt;/mo&gt;&lt;mn&gt;2&lt;/mn&gt;&lt;mi&gt;T&lt;/mi&gt;&lt;mfenced&gt;&lt;mfrac&gt;&lt;mi&gt;n&lt;/mi&gt;&lt;mn&gt;2&lt;/mn&gt;&lt;/mfrac&gt;&lt;/mfenced&gt;&lt;mo&gt;+&lt;/mo&gt;&lt;mi&gt;&amp;#x3B8;&lt;/mi&gt;&lt;mfenced&gt;&lt;mi&gt;n&lt;/mi&gt;&lt;/mfenced&gt;&lt;mo&gt;+&lt;/mo&gt;&lt;mi&gt;&amp;#x3B8;&lt;/mi&gt;&lt;mfenced&gt;&lt;mi&gt;n&lt;/mi&gt;&lt;/mfenced&gt;&lt;mspace linebreak=&quot;newline&quot;/&gt;&lt;mi&gt;T&lt;/mi&gt;&lt;mfenced&gt;&lt;mi&gt;n&lt;/mi&gt;&lt;/mfenced&gt;&lt;mo&gt;=&lt;/mo&gt;&lt;mi&gt;&amp;#x3B8;&lt;/mi&gt;&lt;mfenced&gt;&lt;mrow&gt;&lt;mi&gt;n&lt;/mi&gt;&lt;mo&gt;&amp;#xB7;&lt;/mo&gt;&lt;msub&gt;&lt;mi&gt;log&lt;/mi&gt;&lt;mn&gt;2&lt;/mn&gt;&lt;/msub&gt;&lt;mi&gt;n&lt;/mi&gt;&lt;/mrow&gt;&lt;/mfenced&gt;&lt;/math&gt;" id="384" name="Google Shape;384;p48" title="T open parentheses n close parentheses equals 2 T open parentheses n over 2 close parentheses plus theta open parentheses n close parentheses plus theta open parentheses n close parentheses&#10;T open parentheses n close parentheses equals theta open parentheses n times log subscript 2 n close parenthese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68925" y="3612326"/>
            <a:ext cx="2300723" cy="8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90" name="Google Shape;390;p4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Randomized </a:t>
            </a:r>
            <a:r>
              <a:rPr b="1" lang="ro" sz="1900" u="sng"/>
              <a:t>Quicksort: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la fiecare pas al recursiei, pivotul este ales aleator.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Este echivalent cu varianta Basic.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Detalii în </a:t>
            </a:r>
            <a:r>
              <a:rPr lang="ro" sz="1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CLRS </a:t>
            </a:r>
            <a:r>
              <a:rPr lang="ro" sz="1900"/>
              <a:t>pag 181-184</a:t>
            </a:r>
            <a:endParaRPr sz="1900"/>
          </a:p>
        </p:txBody>
      </p:sp>
      <p:pic>
        <p:nvPicPr>
          <p:cNvPr id="391" name="Google Shape;39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Las Vegas</a:t>
            </a:r>
            <a:endParaRPr/>
          </a:p>
        </p:txBody>
      </p:sp>
      <p:sp>
        <p:nvSpPr>
          <p:cNvPr id="398" name="Google Shape;398;p5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900" u="sng"/>
              <a:t>Paranoid </a:t>
            </a:r>
            <a:r>
              <a:rPr b="1" lang="ro" sz="1900" u="sng"/>
              <a:t>Quicksort: </a:t>
            </a:r>
            <a:endParaRPr b="1" sz="1900" u="sng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Repetă: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Alegem un pivot x aleator din A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Partitionam A în L, G, E, în funcție de x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Până când partițiile rezultate sunt de forma: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AutoNum type="alphaLcPeriod"/>
            </a:pPr>
            <a:r>
              <a:rPr lang="ro" sz="1900"/>
              <a:t>|L|≤3/4|A| și |G|≤3/4|A|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ro" sz="1900"/>
              <a:t>Apelăm recursiv algoritmul pe L și G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 sz="1900"/>
              <a:t>Analiza algortimului: </a:t>
            </a:r>
            <a:r>
              <a:rPr b="1" lang="ro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b="1" lang="ro" sz="1500"/>
              <a:t> &amp; </a:t>
            </a:r>
            <a:r>
              <a:rPr b="1" lang="ro" sz="15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r>
              <a:rPr lang="ro" sz="1900"/>
              <a:t> </a:t>
            </a:r>
            <a:endParaRPr sz="1900"/>
          </a:p>
        </p:txBody>
      </p:sp>
      <p:pic>
        <p:nvPicPr>
          <p:cNvPr id="399" name="Google Shape;39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 algoritmii probabilisti?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Orice algoritm care generează aleator un element </a:t>
            </a:r>
            <a:r>
              <a:rPr b="1" i="1" lang="ro"/>
              <a:t>r</a:t>
            </a:r>
            <a:r>
              <a:rPr b="1" lang="ro"/>
              <a:t>∊{1,2,...,R} si efectuează decizii în funcție de valoarea acestuia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Ce sunt algoritmii probabilisti?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Orice algoritm care generează aleator un element </a:t>
            </a:r>
            <a:r>
              <a:rPr b="1" i="1" lang="ro"/>
              <a:t>r</a:t>
            </a:r>
            <a:r>
              <a:rPr b="1" lang="ro"/>
              <a:t>∊{1,2,...,R} si efectuează decizii în funcție de valoarea acestuia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Un astfel de algoritm poate rula un </a:t>
            </a:r>
            <a:r>
              <a:rPr b="1" lang="ro"/>
              <a:t>număr</a:t>
            </a:r>
            <a:r>
              <a:rPr b="1" lang="ro"/>
              <a:t> diferit de pași și poate oferi output-uri diferite pe aceeași intrare. Astfel devine relevant sa avem mai multe </a:t>
            </a:r>
            <a:r>
              <a:rPr b="1" lang="ro"/>
              <a:t>iterații</a:t>
            </a:r>
            <a:r>
              <a:rPr b="1" lang="ro"/>
              <a:t> ale algoritmului pe un </a:t>
            </a:r>
            <a:r>
              <a:rPr b="1" lang="ro"/>
              <a:t>același</a:t>
            </a:r>
            <a:r>
              <a:rPr b="1" lang="ro"/>
              <a:t> input!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Algoritmii probabilisti pot fi impartiti in 2 (sau 3) clase: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</a:t>
            </a:r>
            <a:endParaRPr b="1" sz="14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 </a:t>
            </a: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 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Las Vegas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oferă mereu răspunsul corect în timp ”probabil” rapid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probabilisti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729450" y="2078875"/>
            <a:ext cx="7688700" cy="26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400"/>
              <a:t>Algoritmii probabilisti pot fi impartiti in 2 (sau 3) clase: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Monte Carlo</a:t>
            </a:r>
            <a:r>
              <a:rPr b="1" lang="ro" sz="1400"/>
              <a:t>: 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polinomial (rapid) și oferă un răspuns ”probabil” corect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lang="ro" sz="1400" u="sng"/>
              <a:t>Las Vegas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oferă mereu răspunsul corect în timp ”probabil” rapid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ro" sz="1400"/>
              <a:t>Algoritmi </a:t>
            </a:r>
            <a:r>
              <a:rPr b="1" i="1" lang="ro" sz="1400"/>
              <a:t>Atlantic City</a:t>
            </a:r>
            <a:r>
              <a:rPr b="1" lang="ro" sz="1400"/>
              <a:t>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ro" sz="1400"/>
              <a:t>rulează în timp ”probabil” rapid și oferă un rezultat ”probabil” corect.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853" y="484676"/>
            <a:ext cx="2925150" cy="19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850" y="484675"/>
            <a:ext cx="2925149" cy="194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3350" y="3973925"/>
            <a:ext cx="1760650" cy="116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4DE3FAB73AB40B4B2B0AA96790A3F" ma:contentTypeVersion="2" ma:contentTypeDescription="Create a new document." ma:contentTypeScope="" ma:versionID="b230d9bf2ab16a5d28d2024d6c79cc47">
  <xsd:schema xmlns:xsd="http://www.w3.org/2001/XMLSchema" xmlns:xs="http://www.w3.org/2001/XMLSchema" xmlns:p="http://schemas.microsoft.com/office/2006/metadata/properties" xmlns:ns2="51ae51c3-60d2-4282-9f7b-8fa824807686" targetNamespace="http://schemas.microsoft.com/office/2006/metadata/properties" ma:root="true" ma:fieldsID="a5151cfd9d0a4bfba61d5c934698e635" ns2:_="">
    <xsd:import namespace="51ae51c3-60d2-4282-9f7b-8fa8248076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51c3-60d2-4282-9f7b-8fa8248076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E5EB3C9-0D6A-46E2-BE5F-5CA0B6E72E6A}"/>
</file>

<file path=customXml/itemProps2.xml><?xml version="1.0" encoding="utf-8"?>
<ds:datastoreItem xmlns:ds="http://schemas.openxmlformats.org/officeDocument/2006/customXml" ds:itemID="{A0733593-A368-409D-B36C-9DF8AE5523FD}"/>
</file>

<file path=customXml/itemProps3.xml><?xml version="1.0" encoding="utf-8"?>
<ds:datastoreItem xmlns:ds="http://schemas.openxmlformats.org/officeDocument/2006/customXml" ds:itemID="{B954F447-35A1-447F-AA8B-FC2D3CEF702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0x01010048A4DE3FAB73AB40B4B2B0AA96790A3F</vt:lpwstr>
  </property>
</Properties>
</file>